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56" r:id="rId3"/>
    <p:sldId id="257" r:id="rId4"/>
    <p:sldId id="278" r:id="rId5"/>
    <p:sldId id="277" r:id="rId6"/>
    <p:sldId id="258" r:id="rId7"/>
    <p:sldId id="259" r:id="rId8"/>
    <p:sldId id="270" r:id="rId9"/>
    <p:sldId id="260" r:id="rId10"/>
    <p:sldId id="263" r:id="rId11"/>
    <p:sldId id="262" r:id="rId12"/>
    <p:sldId id="261" r:id="rId13"/>
    <p:sldId id="265" r:id="rId14"/>
    <p:sldId id="266" r:id="rId15"/>
    <p:sldId id="276" r:id="rId16"/>
    <p:sldId id="267" r:id="rId17"/>
    <p:sldId id="268" r:id="rId18"/>
    <p:sldId id="269" r:id="rId19"/>
    <p:sldId id="272" r:id="rId20"/>
    <p:sldId id="279" r:id="rId21"/>
    <p:sldId id="273" r:id="rId22"/>
    <p:sldId id="275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von Schickfus" initials="MvS" lastIdx="1" clrIdx="0">
    <p:extLst>
      <p:ext uri="{19B8F6BF-5375-455C-9EA6-DF929625EA0E}">
        <p15:presenceInfo xmlns:p15="http://schemas.microsoft.com/office/powerpoint/2012/main" userId="caac73ad60d41d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C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57279" autoAdjust="0"/>
  </p:normalViewPr>
  <p:slideViewPr>
    <p:cSldViewPr snapToGrid="0">
      <p:cViewPr varScale="1">
        <p:scale>
          <a:sx n="70" d="100"/>
          <a:sy n="70" d="100"/>
        </p:scale>
        <p:origin x="233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55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3E775-110B-4C86-B170-B52D12611E09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129C-DA2D-4006-B418-8B860DB781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7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Hej!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akutläkare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Lkpg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ska prata om syra-bas-rubbningar, alltså den metaboliska delen av en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blodgas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-tolkning. Den respiratoriska delen är mycket enklare, och den avhandlas inte idag.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 presenterar ett alternativt tolkningssätt som många här säkert känner redan till som kvantitativ eller tolkning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Stewart.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Alternativt tolkningssätt, finns olika som funkar, det avgörande är att vi kan tolka en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blodgas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Varje arbetspass tas flera venösa eller arteriella gas och vi måste kunna tolka de korrekt för att inleda rätt behandling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Analysmetoden jag kommer presentera här skiljer sig från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Swesems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metod och båda har sina för- och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nakdelar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303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minskad SID, t ex genom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-ökning, leder till minskad Bic (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pga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elektroneutralitet), vilket leder till en ökad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väteion-konc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vilket leder till en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acidos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Ökad SID tvärtom.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470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Albumin är en svag syra, vilket innebär att dess laddningsekvivalenter är beroende på aktuell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Alb-konc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andra starka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aktuell pH-värde.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Komplicerad formel vilket förenklas till /4.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Ökad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leder minskad Bic vilket leder till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acidos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03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 är summan av ej analyserade anjoner.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Liknar ganska mycket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gap, men t ex ingår inte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SIG. Beräknas enligt formeln.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Ökad SIG leder till minskad Bic vilket leder till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acidos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410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 nu har vi Stewarts påstående kring Bic igen. </a:t>
            </a:r>
          </a:p>
          <a:p>
            <a:pPr marL="171450" indent="-171450">
              <a:buFontTx/>
              <a:buChar char="-"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Bicarbonat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en helt passiv svag anjon som helt enkelt fyller ut resterande gapet så att elektroneutraliteten är uppfylld.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Kroppen har i princip oändliga reservoar att generera Bic genom H2O och CO2.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Prata här mer om varför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Gamblegramet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så viktigt för satt förstå konsekvensen av den aktuella förändringen!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747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ska jag presentera tolkningsalgoritmen som vi använder oss av på US i Linköping.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man har gjort steg 1-4 så borde summan av alla steg ungefär motsvarar BE+-2, och man kan då se vilken av de 4 olika stegen det är som orsakar syra-bas-rubbningen.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Ibland kan det även vara flera steg som orsakar rubbningen eller som kompenserar för varandra.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915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 här ser vi tydlig hur algoritmen hjälper oss att leta mer specifikt efter den bakomliggande orsaken till den aktuella blodgasens syra-bas-rubbning.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4 olika steg täcker 4 olika relevanta områden.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943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detta är framsidan av A6-kortet som man kan ha i fickan.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fula boxen visar grundreglerna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 ni ser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Gamblegramet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alla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osv.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237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 baksidan.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Gröna boxen visar tolkningsalgoritmen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3 boxer nedanför visar exempel på olika tillstånd som kan orsaka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lactacidos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/ökad SIG/minskad SIG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103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Exempel 1: 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blodgasen från början av presentationen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analysen visar en metabol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acidos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orsakas av en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hyperkloremi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en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hyperlactatemi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Precis som vi misstänkte var det inte laktat som var den största orsaken.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614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exempel 2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Gammal liten dam med diabetes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visar en tydlig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ketoacidos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kompenseras helt av Pats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hypoalbuminemi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lätt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hypokloremi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här exemplet visar att det kan finnas betydande metabola rubbningar som döljer varandra.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74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 A Stewart har utvecklat den kvantitativa eller fysikalisk-kemiska analysmetoden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Detta påstående kommer vi återkomma till lite senare, men ha det i bakhuvudet när vi går igenom analysmetoden.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83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exempel 2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Medelåldersman med hög feber, snabb puls, intorkning, sepsismisstanke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visar en tydlig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ketoacidos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kompenseras helt av Pats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hypoalbuminemi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lätt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hypokloremi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här exemplet visar att det kan finnas betydande metabola rubbningar som döljer varandra.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362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 som jag har pratat om och Ace-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-kortet som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pdf-fil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finns även på Mattias och Jens hemsida akuten.li under fliken ”kompetens-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blodgas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05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som akutläkare måste kunna göra en avancerad syra-bas-analys. Det behöver inte vara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här tolkningsalgoritmen, men ni måste ha en fungerande rutin.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Algoritmen verkar krånglig, men går fort med lite övning.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den här analysen kan vi lättare upptäcka metabola rubbningar som döljer varandra.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viktigt att göra en syra-bas-analys på kritiskt sjuka patienter eftersom det ofta har konsekvenser för diagnos och behandling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20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 delar: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Först ska vi gå igenom hur man gör en kvantitativ tolkning av en syra-bas-system, det innebär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diverse definitioner.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Sedan presenterar jag en tolkningsalgoritm som vi använder i Linköping som återger det hela på ett strukturerad sätt.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 gör vi analysen på 2 exempel.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19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blodgas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acidos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pCO2 är normalt, BE kraftig negativ, Pat har alltså en metabol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acidos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Lactat är lite förhöjd, är det hela orsaken till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acidosen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Kan det vara annat?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Elektrolyer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som den här föreläsningen kommer att handla om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961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Det som den här föreläsningen kommer att handla om är att besvara frågan ”Vad är den  bakomliggande orsaken till den aktuella syra-bas-rubbningen”.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63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Enligt Stewart är det endast tre variabler som avgör pH-värdet.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PCO2 är den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biten, och den lämnar vi utanför idag.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Då är alltså bara två delar kvar, och det är de vi ska titta närmare på.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46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 hö ser ni ett så kallad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Gamblegram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visar fördelningen av katjoner och anjoner i blodet. </a:t>
            </a:r>
          </a:p>
          <a:p>
            <a:pPr marL="171450" indent="-171450">
              <a:buFontTx/>
              <a:buChar char="-"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Gamblegramet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nyckeln till att förstå en kvantitativ syra-bas-analys!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Katjoner=positivt laddad. Kallas ofta baser, inte helt korrekt.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Anjoner=negativt laddad. Kallas ofta syror, inte helt korrekt.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Starka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helt dissocierad i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fysiol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lösning, oberoende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Svaga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delvis dissocierad, delvis bundna i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fysiol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lösning, deras beteende är beroende av övriga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pH-värdet, temp och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Hb-värde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Laddningsekvivalenter (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mEq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)= måttenhet för en substansmängd som innehåller en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mmol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laddning. T ex motsvarar 1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mmol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Na+ 1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mEq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eftersom Na är +1.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Elektroneutralitet: summan av katjoner och anjoner i en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fysiol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lösning är alltid lika! Det är en kemisk lag inom kvantitativ syra-bas-analys.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BE, SID, Albumin och SIG kommer vi strax till.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26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Excess är det beräknade över- eller underskott av baser när blodgasen har korrigerats för en eventuell respiratoriska avvikelsen. </a:t>
            </a:r>
          </a:p>
          <a:p>
            <a:pPr marL="171450" indent="-171450">
              <a:buFontTx/>
              <a:buChar char="-"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excess är alltså ett mått på den metaboliska rubbningen och ger svar på frågan:</a:t>
            </a:r>
          </a:p>
          <a:p>
            <a:pPr marL="171450" indent="-171450">
              <a:buFontTx/>
              <a:buChar char="-"/>
            </a:pPr>
            <a:r>
              <a:rPr lang="sv-SE" dirty="0"/>
              <a:t>Hur mycket stark syra eller stark bas behöver jag tillföra detta blodprov för att pH skall återvända till 7.40, om vi förutsätter att PCO</a:t>
            </a:r>
            <a:r>
              <a:rPr lang="sv-SE" baseline="-25000" dirty="0"/>
              <a:t>2</a:t>
            </a:r>
            <a:r>
              <a:rPr lang="sv-SE" dirty="0"/>
              <a:t>, temperatur och Hb var normala?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innebär alltså en metabol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alkalos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en neg BE en metabol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acidos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794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 är en av de 3 variabler som avgör pH-vädret och det är alltså skillnaden mellan starka katjoner och starka anjoner.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förenklas till (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Na+K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så man slipper räkna så mycket.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andra textböcker eller på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Emcrit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finns det andra definitioner på SID, men vi har bestämt oss för den här, och jag kommer att förklara varför. </a:t>
            </a:r>
          </a:p>
          <a:p>
            <a:pPr marL="171450" indent="-171450">
              <a:buFontTx/>
              <a:buChar char="-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Normalvärdet är 42 och det är avvikelsen från normalvärdet som är relevant för syra-bas-analysen.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129C-DA2D-4006-B418-8B860DB7816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52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28C3-FFA0-4C9C-B735-563492831E30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9873-3B06-4E73-9F0E-4E4F3455682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9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28C3-FFA0-4C9C-B735-563492831E30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9873-3B06-4E73-9F0E-4E4F3455682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454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28C3-FFA0-4C9C-B735-563492831E30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9873-3B06-4E73-9F0E-4E4F3455682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59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28C3-FFA0-4C9C-B735-563492831E30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9873-3B06-4E73-9F0E-4E4F3455682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17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28C3-FFA0-4C9C-B735-563492831E30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9873-3B06-4E73-9F0E-4E4F3455682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58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28C3-FFA0-4C9C-B735-563492831E30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9873-3B06-4E73-9F0E-4E4F3455682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47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28C3-FFA0-4C9C-B735-563492831E30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9873-3B06-4E73-9F0E-4E4F3455682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02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28C3-FFA0-4C9C-B735-563492831E30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9873-3B06-4E73-9F0E-4E4F3455682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38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28C3-FFA0-4C9C-B735-563492831E30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9873-3B06-4E73-9F0E-4E4F3455682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65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28C3-FFA0-4C9C-B735-563492831E30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9873-3B06-4E73-9F0E-4E4F3455682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73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28C3-FFA0-4C9C-B735-563492831E30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9873-3B06-4E73-9F0E-4E4F3455682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56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28C3-FFA0-4C9C-B735-563492831E30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D9873-3B06-4E73-9F0E-4E4F3455682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966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650"/>
          </a:xfrm>
        </p:spPr>
      </p:pic>
    </p:spTree>
    <p:extLst>
      <p:ext uri="{BB962C8B-B14F-4D97-AF65-F5344CB8AC3E}">
        <p14:creationId xmlns:p14="http://schemas.microsoft.com/office/powerpoint/2010/main" val="54076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Minskad SID → </a:t>
            </a:r>
            <a:r>
              <a:rPr lang="sv-SE" dirty="0" err="1">
                <a:solidFill>
                  <a:schemeClr val="bg1"/>
                </a:solidFill>
              </a:rPr>
              <a:t>acidos</a:t>
            </a: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Ökad SID → </a:t>
            </a:r>
            <a:r>
              <a:rPr lang="sv-SE" dirty="0" err="1">
                <a:solidFill>
                  <a:schemeClr val="bg1"/>
                </a:solidFill>
              </a:rPr>
              <a:t>alkalos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48" y="517409"/>
            <a:ext cx="6495803" cy="552912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EBBADC7-3BEF-3330-2688-9F8624E15EBE}"/>
              </a:ext>
            </a:extLst>
          </p:cNvPr>
          <p:cNvGrpSpPr/>
          <p:nvPr/>
        </p:nvGrpSpPr>
        <p:grpSpPr>
          <a:xfrm>
            <a:off x="5462648" y="681038"/>
            <a:ext cx="4375344" cy="5116258"/>
            <a:chOff x="5462648" y="681038"/>
            <a:chExt cx="4375344" cy="5116258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F0785CE-37CA-A291-9C6B-D5E43EA68100}"/>
                </a:ext>
              </a:extLst>
            </p:cNvPr>
            <p:cNvSpPr/>
            <p:nvPr/>
          </p:nvSpPr>
          <p:spPr>
            <a:xfrm>
              <a:off x="5462648" y="681038"/>
              <a:ext cx="2254888" cy="5116258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S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F33966F-212C-778A-C669-8A0981C56864}"/>
                </a:ext>
              </a:extLst>
            </p:cNvPr>
            <p:cNvSpPr/>
            <p:nvPr/>
          </p:nvSpPr>
          <p:spPr>
            <a:xfrm>
              <a:off x="8028431" y="2633472"/>
              <a:ext cx="1809561" cy="3163824"/>
            </a:xfrm>
            <a:prstGeom prst="rect">
              <a:avLst/>
            </a:prstGeom>
            <a:solidFill>
              <a:srgbClr val="FFFFFF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SE"/>
            </a:p>
          </p:txBody>
        </p:sp>
      </p:grpSp>
    </p:spTree>
    <p:extLst>
      <p:ext uri="{BB962C8B-B14F-4D97-AF65-F5344CB8AC3E}">
        <p14:creationId xmlns:p14="http://schemas.microsoft.com/office/powerpoint/2010/main" val="139811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bg1"/>
                </a:solidFill>
                <a:latin typeface="+mn-lt"/>
              </a:rPr>
              <a:t>Albumin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sv-SE" dirty="0">
                    <a:solidFill>
                      <a:schemeClr val="bg1"/>
                    </a:solidFill>
                  </a:rPr>
                  <a:t>Viktigaste svaga syran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sv-SE" dirty="0" err="1">
                    <a:solidFill>
                      <a:schemeClr val="bg1"/>
                    </a:solidFill>
                  </a:rPr>
                  <a:t>Alb</a:t>
                </a:r>
                <a:r>
                  <a:rPr lang="sv-SE" dirty="0">
                    <a:solidFill>
                      <a:schemeClr val="bg1"/>
                    </a:solidFill>
                  </a:rPr>
                  <a:t> (</a:t>
                </a:r>
                <a:r>
                  <a:rPr lang="sv-SE" dirty="0" err="1">
                    <a:solidFill>
                      <a:schemeClr val="bg1"/>
                    </a:solidFill>
                  </a:rPr>
                  <a:t>mEq</a:t>
                </a:r>
                <a:r>
                  <a:rPr lang="sv-SE" dirty="0">
                    <a:solidFill>
                      <a:schemeClr val="bg1"/>
                    </a:solidFill>
                  </a:rPr>
                  <a:t>)= [</a:t>
                </a:r>
                <a:r>
                  <a:rPr lang="sv-SE" dirty="0" err="1">
                    <a:solidFill>
                      <a:schemeClr val="bg1"/>
                    </a:solidFill>
                  </a:rPr>
                  <a:t>Alb</a:t>
                </a:r>
                <a:r>
                  <a:rPr lang="sv-SE" dirty="0">
                    <a:solidFill>
                      <a:schemeClr val="bg1"/>
                    </a:solidFill>
                  </a:rPr>
                  <a:t> (g/L) x(0,123 x pH -0,631)]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sv-SE" dirty="0">
                    <a:solidFill>
                      <a:schemeClr val="bg1"/>
                    </a:solidFill>
                  </a:rPr>
                  <a:t>Förenklas till </a:t>
                </a:r>
                <a:r>
                  <a:rPr lang="sv-SE" dirty="0" err="1">
                    <a:solidFill>
                      <a:schemeClr val="bg1"/>
                    </a:solidFill>
                  </a:rPr>
                  <a:t>Alb</a:t>
                </a:r>
                <a:r>
                  <a:rPr lang="sv-SE" dirty="0">
                    <a:solidFill>
                      <a:schemeClr val="bg1"/>
                    </a:solidFill>
                  </a:rPr>
                  <a:t> (</a:t>
                </a:r>
                <a:r>
                  <a:rPr lang="sv-SE" dirty="0" err="1">
                    <a:solidFill>
                      <a:schemeClr val="bg1"/>
                    </a:solidFill>
                  </a:rPr>
                  <a:t>mEq</a:t>
                </a:r>
                <a:r>
                  <a:rPr lang="sv-SE" dirty="0">
                    <a:solidFill>
                      <a:schemeClr val="bg1"/>
                    </a:solidFill>
                  </a:rPr>
                  <a:t>)</a:t>
                </a:r>
                <a:r>
                  <a:rPr lang="sv-SE" dirty="0">
                    <a:solidFill>
                      <a:srgbClr val="FF0000"/>
                    </a:solidFill>
                  </a:rPr>
                  <a:t>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v-SE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Alb</m:t>
                        </m:r>
                        <m:r>
                          <a:rPr lang="sv-SE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sv-SE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sv-SE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sv-SE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sv-SE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sv-SE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sv-SE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sv-SE" dirty="0" err="1">
                    <a:solidFill>
                      <a:schemeClr val="bg1"/>
                    </a:solidFill>
                  </a:rPr>
                  <a:t>Alb</a:t>
                </a:r>
                <a:r>
                  <a:rPr lang="sv-SE" dirty="0">
                    <a:solidFill>
                      <a:schemeClr val="bg1"/>
                    </a:solidFill>
                  </a:rPr>
                  <a:t> (mEq)</a:t>
                </a:r>
                <a14:m>
                  <m:oMath xmlns:m="http://schemas.openxmlformats.org/officeDocument/2006/math">
                    <m:r>
                      <a:rPr lang="sv-SE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40</m:t>
                        </m:r>
                        <m:r>
                          <m:rPr>
                            <m:sty m:val="p"/>
                          </m:rPr>
                          <a:rPr lang="sv-SE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g</m:t>
                        </m:r>
                        <m:r>
                          <a:rPr lang="sv-SE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sv-SE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l</m:t>
                        </m:r>
                      </m:num>
                      <m:den>
                        <m:r>
                          <a:rPr lang="sv-SE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sv-SE" dirty="0">
                    <a:solidFill>
                      <a:schemeClr val="bg1"/>
                    </a:solidFill>
                  </a:rPr>
                  <a:t>= </a:t>
                </a:r>
                <a:r>
                  <a:rPr lang="sv-SE" dirty="0">
                    <a:solidFill>
                      <a:srgbClr val="FF0000"/>
                    </a:solidFill>
                  </a:rPr>
                  <a:t>10 </a:t>
                </a:r>
                <a:r>
                  <a:rPr lang="sv-SE" dirty="0" err="1">
                    <a:solidFill>
                      <a:srgbClr val="FF0000"/>
                    </a:solidFill>
                  </a:rPr>
                  <a:t>mEq</a:t>
                </a:r>
                <a:r>
                  <a:rPr lang="sv-SE" dirty="0">
                    <a:solidFill>
                      <a:srgbClr val="FF0000"/>
                    </a:solidFill>
                  </a:rPr>
                  <a:t> ≈ normalvärde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sv-SE" sz="2400" dirty="0">
                    <a:solidFill>
                      <a:schemeClr val="bg1"/>
                    </a:solidFill>
                  </a:rPr>
                  <a:t>	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sv-SE" sz="2400" dirty="0">
                    <a:solidFill>
                      <a:schemeClr val="bg1"/>
                    </a:solidFill>
                  </a:rPr>
                  <a:t>	Minskad </a:t>
                </a:r>
                <a:r>
                  <a:rPr lang="sv-SE" sz="2400" dirty="0" err="1">
                    <a:solidFill>
                      <a:schemeClr val="bg1"/>
                    </a:solidFill>
                  </a:rPr>
                  <a:t>Alb</a:t>
                </a:r>
                <a:r>
                  <a:rPr lang="sv-SE" sz="2400" dirty="0">
                    <a:solidFill>
                      <a:schemeClr val="bg1"/>
                    </a:solidFill>
                  </a:rPr>
                  <a:t> → </a:t>
                </a:r>
                <a:r>
                  <a:rPr lang="sv-SE" sz="2400" dirty="0" err="1">
                    <a:solidFill>
                      <a:schemeClr val="bg1"/>
                    </a:solidFill>
                  </a:rPr>
                  <a:t>alkalos</a:t>
                </a:r>
                <a:endParaRPr lang="sv-SE" sz="24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sv-SE" sz="2400" dirty="0">
                    <a:solidFill>
                      <a:schemeClr val="bg1"/>
                    </a:solidFill>
                  </a:rPr>
                  <a:t>	Ökad </a:t>
                </a:r>
                <a:r>
                  <a:rPr lang="sv-SE" sz="2400" dirty="0" err="1">
                    <a:solidFill>
                      <a:schemeClr val="bg1"/>
                    </a:solidFill>
                  </a:rPr>
                  <a:t>Alb</a:t>
                </a:r>
                <a:r>
                  <a:rPr lang="sv-SE" sz="2400" dirty="0">
                    <a:solidFill>
                      <a:schemeClr val="bg1"/>
                    </a:solidFill>
                  </a:rPr>
                  <a:t> → </a:t>
                </a:r>
                <a:r>
                  <a:rPr lang="sv-SE" sz="2400" dirty="0" err="1">
                    <a:solidFill>
                      <a:schemeClr val="bg1"/>
                    </a:solidFill>
                  </a:rPr>
                  <a:t>acidos</a:t>
                </a:r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840" b="-322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55" y="1526522"/>
            <a:ext cx="3998045" cy="49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rgbClr val="FF0000"/>
                </a:solidFill>
                <a:latin typeface="+mn-lt"/>
              </a:rPr>
              <a:t>S</a:t>
            </a:r>
            <a:r>
              <a:rPr lang="sv-SE" dirty="0">
                <a:solidFill>
                  <a:schemeClr val="bg1"/>
                </a:solidFill>
                <a:latin typeface="+mn-lt"/>
              </a:rPr>
              <a:t>trong </a:t>
            </a:r>
            <a:r>
              <a:rPr lang="sv-SE" dirty="0">
                <a:solidFill>
                  <a:srgbClr val="FF0000"/>
                </a:solidFill>
                <a:latin typeface="+mn-lt"/>
              </a:rPr>
              <a:t>I</a:t>
            </a:r>
            <a:r>
              <a:rPr lang="sv-SE" dirty="0">
                <a:solidFill>
                  <a:schemeClr val="bg1"/>
                </a:solidFill>
                <a:latin typeface="+mn-lt"/>
              </a:rPr>
              <a:t>on </a:t>
            </a:r>
            <a:r>
              <a:rPr lang="sv-SE" dirty="0">
                <a:solidFill>
                  <a:srgbClr val="FF0000"/>
                </a:solidFill>
                <a:latin typeface="+mn-lt"/>
              </a:rPr>
              <a:t>G</a:t>
            </a:r>
            <a:r>
              <a:rPr lang="sv-SE" dirty="0">
                <a:solidFill>
                  <a:schemeClr val="bg1"/>
                </a:solidFill>
                <a:latin typeface="+mn-lt"/>
              </a:rPr>
              <a:t>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v-SE" dirty="0">
                    <a:solidFill>
                      <a:schemeClr val="bg1"/>
                    </a:solidFill>
                  </a:rPr>
                  <a:t>Summan av ej analyserade anjoner</a:t>
                </a:r>
              </a:p>
              <a:p>
                <a:pPr marL="457200" lvl="1" indent="0">
                  <a:lnSpc>
                    <a:spcPct val="160000"/>
                  </a:lnSpc>
                  <a:buNone/>
                </a:pPr>
                <a:r>
                  <a:rPr lang="sv-SE" sz="2600" dirty="0">
                    <a:solidFill>
                      <a:schemeClr val="bg1"/>
                    </a:solidFill>
                  </a:rPr>
                  <a:t>SIG	= (Na + K) – (</a:t>
                </a:r>
                <a:r>
                  <a:rPr lang="sv-SE" sz="2600" dirty="0" err="1">
                    <a:solidFill>
                      <a:schemeClr val="bg1"/>
                    </a:solidFill>
                  </a:rPr>
                  <a:t>Cl</a:t>
                </a:r>
                <a:r>
                  <a:rPr lang="sv-SE" sz="2600" dirty="0">
                    <a:solidFill>
                      <a:schemeClr val="bg1"/>
                    </a:solidFill>
                  </a:rPr>
                  <a:t> + </a:t>
                </a:r>
                <a:r>
                  <a:rPr lang="sv-SE" sz="2600" dirty="0" err="1">
                    <a:solidFill>
                      <a:schemeClr val="bg1"/>
                    </a:solidFill>
                  </a:rPr>
                  <a:t>Lac</a:t>
                </a:r>
                <a:r>
                  <a:rPr lang="sv-SE" sz="26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v-SE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Alb</m:t>
                        </m:r>
                        <m:r>
                          <a:rPr lang="sv-SE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sv-SE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sv-SE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sv-SE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sv-SE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sv-SE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v-SE" sz="2600" dirty="0">
                    <a:solidFill>
                      <a:schemeClr val="bg1"/>
                    </a:solidFill>
                  </a:rPr>
                  <a:t> + Bic)</a:t>
                </a:r>
              </a:p>
              <a:p>
                <a:pPr marL="457200" lvl="1" indent="0">
                  <a:lnSpc>
                    <a:spcPct val="160000"/>
                  </a:lnSpc>
                  <a:buNone/>
                </a:pPr>
                <a:r>
                  <a:rPr lang="sv-SE" sz="2600" dirty="0">
                    <a:solidFill>
                      <a:schemeClr val="bg1"/>
                    </a:solidFill>
                  </a:rPr>
                  <a:t>	= SID – (</a:t>
                </a:r>
                <a:r>
                  <a:rPr lang="sv-SE" sz="2600" dirty="0" err="1">
                    <a:solidFill>
                      <a:schemeClr val="bg1"/>
                    </a:solidFill>
                  </a:rPr>
                  <a:t>Lac</a:t>
                </a:r>
                <a:r>
                  <a:rPr lang="sv-SE" sz="26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v-SE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Alb</m:t>
                        </m:r>
                        <m:r>
                          <a:rPr lang="sv-SE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sv-SE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sv-SE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sv-SE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sv-SE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sv-SE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v-SE" sz="2600" dirty="0">
                    <a:solidFill>
                      <a:schemeClr val="bg1"/>
                    </a:solidFill>
                  </a:rPr>
                  <a:t> + Bic)</a:t>
                </a:r>
              </a:p>
              <a:p>
                <a:pPr marL="457200" lvl="1" indent="0">
                  <a:lnSpc>
                    <a:spcPct val="160000"/>
                  </a:lnSpc>
                  <a:buNone/>
                </a:pPr>
                <a:r>
                  <a:rPr lang="sv-SE" sz="2600" dirty="0">
                    <a:solidFill>
                      <a:srgbClr val="FF0000"/>
                    </a:solidFill>
                  </a:rPr>
                  <a:t>Normalvärde SIG ≈ 7 </a:t>
                </a:r>
                <a:r>
                  <a:rPr lang="sv-SE" sz="2600" dirty="0" err="1">
                    <a:solidFill>
                      <a:srgbClr val="FF0000"/>
                    </a:solidFill>
                  </a:rPr>
                  <a:t>mEq</a:t>
                </a:r>
                <a:endParaRPr lang="sv-SE" sz="2600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sv-SE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r>
                  <a:rPr lang="sv-SE" dirty="0">
                    <a:solidFill>
                      <a:schemeClr val="bg1"/>
                    </a:solidFill>
                  </a:rPr>
                  <a:t>Ökad SIG → </a:t>
                </a:r>
                <a:r>
                  <a:rPr lang="sv-SE" dirty="0" err="1">
                    <a:solidFill>
                      <a:schemeClr val="bg1"/>
                    </a:solidFill>
                  </a:rPr>
                  <a:t>acidos</a:t>
                </a:r>
                <a:endParaRPr lang="sv-SE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r>
                  <a:rPr lang="sv-SE" dirty="0">
                    <a:solidFill>
                      <a:schemeClr val="bg1"/>
                    </a:solidFill>
                  </a:rPr>
                  <a:t>Minskad SIG → </a:t>
                </a:r>
                <a:r>
                  <a:rPr lang="sv-SE" dirty="0" err="1">
                    <a:solidFill>
                      <a:schemeClr val="bg1"/>
                    </a:solidFill>
                  </a:rPr>
                  <a:t>alkalos</a:t>
                </a:r>
                <a:endParaRPr lang="sv-SE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sv-SE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r>
                  <a:rPr lang="sv-SE" dirty="0">
                    <a:solidFill>
                      <a:schemeClr val="bg1"/>
                    </a:solidFill>
                  </a:rPr>
                  <a:t>Exempel: Fosfat, Sulfat, </a:t>
                </a:r>
                <a:r>
                  <a:rPr lang="sv-SE" dirty="0" err="1">
                    <a:solidFill>
                      <a:schemeClr val="bg1"/>
                    </a:solidFill>
                  </a:rPr>
                  <a:t>Urat</a:t>
                </a:r>
                <a:r>
                  <a:rPr lang="sv-SE" dirty="0">
                    <a:solidFill>
                      <a:schemeClr val="bg1"/>
                    </a:solidFill>
                  </a:rPr>
                  <a:t>, </a:t>
                </a:r>
                <a:r>
                  <a:rPr lang="sv-SE" dirty="0" err="1">
                    <a:solidFill>
                      <a:schemeClr val="bg1"/>
                    </a:solidFill>
                  </a:rPr>
                  <a:t>Hippurat</a:t>
                </a:r>
                <a:r>
                  <a:rPr lang="sv-SE" dirty="0">
                    <a:solidFill>
                      <a:schemeClr val="bg1"/>
                    </a:solidFill>
                  </a:rPr>
                  <a:t>, </a:t>
                </a:r>
                <a:r>
                  <a:rPr lang="sv-SE" dirty="0" err="1">
                    <a:solidFill>
                      <a:schemeClr val="bg1"/>
                    </a:solidFill>
                  </a:rPr>
                  <a:t>Ketoner</a:t>
                </a:r>
                <a:r>
                  <a:rPr lang="sv-SE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 b="-294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55" y="1526522"/>
            <a:ext cx="3998045" cy="49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8320" y="1559243"/>
            <a:ext cx="5860605" cy="2387600"/>
          </a:xfrm>
        </p:spPr>
        <p:txBody>
          <a:bodyPr>
            <a:noAutofit/>
          </a:bodyPr>
          <a:lstStyle/>
          <a:p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What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 is the </a:t>
            </a:r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role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bicarbonate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 in </a:t>
            </a:r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acid-base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balance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? </a:t>
            </a:r>
            <a:br>
              <a:rPr lang="sv-SE" sz="4000" b="1" i="1" dirty="0">
                <a:solidFill>
                  <a:schemeClr val="bg1"/>
                </a:solidFill>
                <a:latin typeface="+mn-lt"/>
              </a:rPr>
            </a:br>
            <a:br>
              <a:rPr lang="sv-SE" sz="4000" b="1" i="1" dirty="0">
                <a:solidFill>
                  <a:schemeClr val="bg1"/>
                </a:solidFill>
                <a:latin typeface="+mn-lt"/>
              </a:rPr>
            </a:br>
            <a:r>
              <a:rPr lang="sv-SE" sz="4000" b="1" i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answer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 is </a:t>
            </a:r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easy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sv-SE" sz="4000" b="1" i="1" dirty="0" err="1">
                <a:solidFill>
                  <a:srgbClr val="FF0000"/>
                </a:solidFill>
                <a:latin typeface="+mn-lt"/>
              </a:rPr>
              <a:t>none</a:t>
            </a:r>
            <a:r>
              <a:rPr lang="sv-SE" sz="4000" b="1" i="1" dirty="0">
                <a:solidFill>
                  <a:srgbClr val="FF0000"/>
                </a:solidFill>
                <a:latin typeface="+mn-lt"/>
              </a:rPr>
              <a:t>!</a:t>
            </a:r>
            <a:endParaRPr lang="sv-SE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79320" y="4313238"/>
            <a:ext cx="4609605" cy="1655762"/>
          </a:xfrm>
        </p:spPr>
        <p:txBody>
          <a:bodyPr>
            <a:normAutofit/>
          </a:bodyPr>
          <a:lstStyle/>
          <a:p>
            <a:pPr algn="r"/>
            <a:endParaRPr lang="sv-SE" sz="4400" dirty="0">
              <a:solidFill>
                <a:schemeClr val="bg1"/>
              </a:solidFill>
            </a:endParaRPr>
          </a:p>
          <a:p>
            <a:pPr algn="r"/>
            <a:r>
              <a:rPr lang="sv-SE" sz="4000" dirty="0">
                <a:solidFill>
                  <a:schemeClr val="bg1"/>
                </a:solidFill>
              </a:rPr>
              <a:t>Peter A Stewart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65" y="873380"/>
            <a:ext cx="3998045" cy="49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>
                <a:solidFill>
                  <a:schemeClr val="bg1"/>
                </a:solidFill>
                <a:latin typeface="+mn-lt"/>
              </a:rPr>
              <a:t>Tolkningsalgoritm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v-SE" dirty="0">
                <a:solidFill>
                  <a:schemeClr val="bg1"/>
                </a:solidFill>
              </a:rPr>
              <a:t>Börja med att titta på </a:t>
            </a:r>
            <a:r>
              <a:rPr lang="sv-SE" dirty="0">
                <a:solidFill>
                  <a:srgbClr val="FF0000"/>
                </a:solidFill>
              </a:rPr>
              <a:t>BE</a:t>
            </a:r>
            <a:r>
              <a:rPr lang="sv-SE" dirty="0">
                <a:solidFill>
                  <a:schemeClr val="bg1"/>
                </a:solidFill>
              </a:rPr>
              <a:t> och se hur många </a:t>
            </a:r>
            <a:r>
              <a:rPr lang="sv-SE" dirty="0" err="1">
                <a:solidFill>
                  <a:schemeClr val="bg1"/>
                </a:solidFill>
              </a:rPr>
              <a:t>mEq</a:t>
            </a:r>
            <a:r>
              <a:rPr lang="sv-SE" dirty="0">
                <a:solidFill>
                  <a:schemeClr val="bg1"/>
                </a:solidFill>
              </a:rPr>
              <a:t> syra eller bas saknas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STEG 1:</a:t>
            </a:r>
            <a:r>
              <a:rPr lang="sv-SE" dirty="0">
                <a:solidFill>
                  <a:schemeClr val="bg1"/>
                </a:solidFill>
              </a:rPr>
              <a:t> 	Beräkna SID och avvikelsen från normalvärdet </a:t>
            </a:r>
            <a:r>
              <a:rPr lang="sv-SE" dirty="0">
                <a:solidFill>
                  <a:srgbClr val="FF0000"/>
                </a:solidFill>
              </a:rPr>
              <a:t>42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STEG 2:</a:t>
            </a:r>
            <a:r>
              <a:rPr lang="sv-SE" dirty="0">
                <a:solidFill>
                  <a:schemeClr val="bg1"/>
                </a:solidFill>
              </a:rPr>
              <a:t> 	Titta på </a:t>
            </a:r>
            <a:r>
              <a:rPr lang="sv-SE" dirty="0" err="1">
                <a:solidFill>
                  <a:schemeClr val="bg1"/>
                </a:solidFill>
              </a:rPr>
              <a:t>Lac</a:t>
            </a:r>
            <a:r>
              <a:rPr lang="sv-SE" dirty="0">
                <a:solidFill>
                  <a:schemeClr val="bg1"/>
                </a:solidFill>
              </a:rPr>
              <a:t> och beräkna avvikelsen från normalvärdet </a:t>
            </a:r>
            <a:r>
              <a:rPr lang="sv-SE" dirty="0">
                <a:solidFill>
                  <a:srgbClr val="FF0000"/>
                </a:solidFill>
              </a:rPr>
              <a:t>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STEG 3:</a:t>
            </a:r>
            <a:r>
              <a:rPr lang="sv-SE" dirty="0">
                <a:solidFill>
                  <a:schemeClr val="bg1"/>
                </a:solidFill>
              </a:rPr>
              <a:t>	Beräkna aktuella </a:t>
            </a:r>
            <a:r>
              <a:rPr lang="sv-SE" dirty="0" err="1">
                <a:solidFill>
                  <a:schemeClr val="bg1"/>
                </a:solidFill>
              </a:rPr>
              <a:t>Alb-mEq</a:t>
            </a:r>
            <a:r>
              <a:rPr lang="sv-SE" dirty="0">
                <a:solidFill>
                  <a:schemeClr val="bg1"/>
                </a:solidFill>
              </a:rPr>
              <a:t> och avvikelsen från 				normalvärdet </a:t>
            </a:r>
            <a:r>
              <a:rPr lang="sv-SE" dirty="0">
                <a:solidFill>
                  <a:srgbClr val="FF0000"/>
                </a:solidFill>
              </a:rPr>
              <a:t>10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STEG 4: </a:t>
            </a:r>
            <a:r>
              <a:rPr lang="sv-SE" dirty="0">
                <a:solidFill>
                  <a:schemeClr val="bg1"/>
                </a:solidFill>
              </a:rPr>
              <a:t>	Beräkna SIG och avvikelsen från normalvärdet </a:t>
            </a:r>
            <a:r>
              <a:rPr lang="sv-SE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044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890BFA-7F30-447F-B482-966ACE33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>
                <a:solidFill>
                  <a:schemeClr val="bg1"/>
                </a:solidFill>
              </a:rPr>
              <a:t>Tolkningsalgoritm</a:t>
            </a:r>
            <a:endParaRPr lang="sv-SE" sz="40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63F512-2FFD-4D9C-9782-128369782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sv-SE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v-S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STEG 1:</a:t>
            </a:r>
            <a:r>
              <a:rPr lang="sv-SE" dirty="0">
                <a:solidFill>
                  <a:schemeClr val="bg1"/>
                </a:solidFill>
              </a:rPr>
              <a:t> 	SID → Elektrolytrubbning?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STEG 2:</a:t>
            </a:r>
            <a:r>
              <a:rPr lang="sv-SE" dirty="0">
                <a:solidFill>
                  <a:schemeClr val="bg1"/>
                </a:solidFill>
              </a:rPr>
              <a:t> 	Lactatstegring → </a:t>
            </a:r>
            <a:r>
              <a:rPr lang="sv-SE" dirty="0" err="1">
                <a:solidFill>
                  <a:schemeClr val="bg1"/>
                </a:solidFill>
              </a:rPr>
              <a:t>Lactacidos</a:t>
            </a:r>
            <a:r>
              <a:rPr lang="sv-SE" dirty="0">
                <a:solidFill>
                  <a:schemeClr val="bg1"/>
                </a:solidFill>
              </a:rPr>
              <a:t>?</a:t>
            </a:r>
            <a:endParaRPr lang="sv-SE" dirty="0">
              <a:solidFill>
                <a:schemeClr val="accent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v-S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STEG 3:</a:t>
            </a:r>
            <a:r>
              <a:rPr lang="sv-SE" dirty="0">
                <a:solidFill>
                  <a:schemeClr val="bg1"/>
                </a:solidFill>
              </a:rPr>
              <a:t>	Albumin → vilken roll spelar den viktigaste svaga syran?</a:t>
            </a:r>
            <a:endParaRPr lang="sv-SE" dirty="0">
              <a:solidFill>
                <a:schemeClr val="accent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v-S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STEG 4: </a:t>
            </a:r>
            <a:r>
              <a:rPr lang="sv-SE" dirty="0">
                <a:solidFill>
                  <a:schemeClr val="bg1"/>
                </a:solidFill>
              </a:rPr>
              <a:t>	SIG → finns ökad mängd ej analyserade joner i lösningen?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0899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219468D-C84B-9DE4-A4EA-6DEED9B50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24" y="-22080"/>
            <a:ext cx="4992624" cy="6880080"/>
          </a:xfrm>
        </p:spPr>
      </p:pic>
    </p:spTree>
    <p:extLst>
      <p:ext uri="{BB962C8B-B14F-4D97-AF65-F5344CB8AC3E}">
        <p14:creationId xmlns:p14="http://schemas.microsoft.com/office/powerpoint/2010/main" val="341835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563254F-D420-FF58-82DB-9DD826AE8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58" y="0"/>
            <a:ext cx="4968189" cy="6836642"/>
          </a:xfrm>
        </p:spPr>
      </p:pic>
    </p:spTree>
    <p:extLst>
      <p:ext uri="{BB962C8B-B14F-4D97-AF65-F5344CB8AC3E}">
        <p14:creationId xmlns:p14="http://schemas.microsoft.com/office/powerpoint/2010/main" val="3053353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7253" y="3379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>
                <a:solidFill>
                  <a:schemeClr val="bg1"/>
                </a:solidFill>
                <a:latin typeface="+mn-lt"/>
              </a:rPr>
              <a:t>Exempel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594696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sv-SE" dirty="0">
                    <a:solidFill>
                      <a:schemeClr val="bg1"/>
                    </a:solidFill>
                  </a:rPr>
                  <a:t>BE </a:t>
                </a:r>
                <a:r>
                  <a:rPr lang="sv-SE" dirty="0">
                    <a:solidFill>
                      <a:srgbClr val="FF0000"/>
                    </a:solidFill>
                  </a:rPr>
                  <a:t>-13</a:t>
                </a:r>
              </a:p>
              <a:p>
                <a:pPr marL="0" indent="0">
                  <a:buNone/>
                </a:pPr>
                <a:endParaRPr lang="sv-SE" sz="20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STEG 1:</a:t>
                </a:r>
                <a:r>
                  <a:rPr lang="sv-SE" sz="2000" dirty="0">
                    <a:solidFill>
                      <a:schemeClr val="bg1"/>
                    </a:solidFill>
                  </a:rPr>
                  <a:t> SID= (139+4) – (110)= 33		∆ SID= 33-42= </a:t>
                </a:r>
                <a:r>
                  <a:rPr lang="sv-SE" sz="2000" dirty="0">
                    <a:solidFill>
                      <a:srgbClr val="FF0000"/>
                    </a:solidFill>
                  </a:rPr>
                  <a:t>-9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STEG 2:</a:t>
                </a:r>
                <a:r>
                  <a:rPr lang="sv-SE" sz="2000" dirty="0">
                    <a:solidFill>
                      <a:schemeClr val="bg1"/>
                    </a:solidFill>
                  </a:rPr>
                  <a:t> 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Lac</a:t>
                </a:r>
                <a:r>
                  <a:rPr lang="sv-SE" sz="2000" dirty="0">
                    <a:solidFill>
                      <a:schemeClr val="bg1"/>
                    </a:solidFill>
                  </a:rPr>
                  <a:t>= 5				∆ 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Lac</a:t>
                </a:r>
                <a:r>
                  <a:rPr lang="sv-SE" sz="2000" dirty="0">
                    <a:solidFill>
                      <a:schemeClr val="bg1"/>
                    </a:solidFill>
                  </a:rPr>
                  <a:t>= 1-5= </a:t>
                </a:r>
                <a:r>
                  <a:rPr lang="sv-SE" sz="2000" dirty="0">
                    <a:solidFill>
                      <a:srgbClr val="FF0000"/>
                    </a:solidFill>
                  </a:rPr>
                  <a:t>-4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STEG 3:</a:t>
                </a:r>
                <a:r>
                  <a:rPr lang="sv-SE" sz="2000" dirty="0">
                    <a:solidFill>
                      <a:schemeClr val="bg1"/>
                    </a:solidFill>
                  </a:rPr>
                  <a:t> 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Alb</a:t>
                </a:r>
                <a:r>
                  <a:rPr lang="sv-SE" sz="2000" dirty="0">
                    <a:solidFill>
                      <a:schemeClr val="bg1"/>
                    </a:solidFill>
                  </a:rPr>
                  <a:t> (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mEq</a:t>
                </a:r>
                <a:r>
                  <a:rPr lang="sv-SE" sz="2000" dirty="0">
                    <a:solidFill>
                      <a:schemeClr val="bg1"/>
                    </a:solidFill>
                  </a:rPr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37</m:t>
                        </m:r>
                      </m:num>
                      <m:den>
                        <m:r>
                          <a:rPr lang="sv-SE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sv-SE" sz="2000" dirty="0">
                    <a:solidFill>
                      <a:schemeClr val="accent2"/>
                    </a:solidFill>
                  </a:rPr>
                  <a:t> </a:t>
                </a:r>
                <a:r>
                  <a:rPr lang="sv-SE" sz="2000" dirty="0">
                    <a:solidFill>
                      <a:schemeClr val="bg1"/>
                    </a:solidFill>
                  </a:rPr>
                  <a:t>= 9,25 ≈ 9		∆ 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Alb</a:t>
                </a:r>
                <a:r>
                  <a:rPr lang="sv-SE" sz="2000" dirty="0">
                    <a:solidFill>
                      <a:schemeClr val="bg1"/>
                    </a:solidFill>
                  </a:rPr>
                  <a:t>= 10-9= </a:t>
                </a:r>
                <a:r>
                  <a:rPr lang="sv-SE" sz="2000" dirty="0">
                    <a:solidFill>
                      <a:srgbClr val="FF0000"/>
                    </a:solidFill>
                  </a:rPr>
                  <a:t>+1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STEG 4:</a:t>
                </a:r>
                <a:r>
                  <a:rPr lang="sv-SE" sz="2000" dirty="0">
                    <a:solidFill>
                      <a:schemeClr val="bg1"/>
                    </a:solidFill>
                  </a:rPr>
                  <a:t> SIG= 33 – (5+ 9 + 12)= 7		∆ SIG= 7-7= </a:t>
                </a:r>
                <a:r>
                  <a:rPr lang="sv-SE" sz="2000" dirty="0">
                    <a:solidFill>
                      <a:srgbClr val="FF0000"/>
                    </a:solidFill>
                  </a:rPr>
                  <a:t>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2"/>
                    </a:solidFill>
                  </a:rPr>
                  <a:t>						</a:t>
                </a:r>
                <a:r>
                  <a:rPr lang="sv-SE" sz="2400" dirty="0">
                    <a:solidFill>
                      <a:srgbClr val="FF0000"/>
                    </a:solidFill>
                  </a:rPr>
                  <a:t>-12</a:t>
                </a:r>
              </a:p>
            </p:txBody>
          </p:sp>
        </mc:Choice>
        <mc:Fallback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594696" cy="4351338"/>
              </a:xfrm>
              <a:blipFill>
                <a:blip r:embed="rId3"/>
                <a:stretch>
                  <a:fillRect l="-960" t="-2326"/>
                </a:stretch>
              </a:blipFill>
            </p:spPr>
            <p:txBody>
              <a:bodyPr/>
              <a:lstStyle/>
              <a:p>
                <a:r>
                  <a:rPr lang="de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ruta 3"/>
          <p:cNvSpPr txBox="1"/>
          <p:nvPr/>
        </p:nvSpPr>
        <p:spPr>
          <a:xfrm>
            <a:off x="8358182" y="1945075"/>
            <a:ext cx="27069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	pH	7,1</a:t>
            </a:r>
          </a:p>
          <a:p>
            <a:r>
              <a:rPr lang="sv-SE" sz="2000" dirty="0">
                <a:solidFill>
                  <a:schemeClr val="bg1"/>
                </a:solidFill>
              </a:rPr>
              <a:t>	BE	-13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Na	139</a:t>
            </a:r>
          </a:p>
          <a:p>
            <a:r>
              <a:rPr lang="sv-S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K	4</a:t>
            </a:r>
          </a:p>
          <a:p>
            <a:r>
              <a:rPr lang="sv-S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Ca	1,3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sv-S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Cl</a:t>
            </a:r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110</a:t>
            </a:r>
          </a:p>
          <a:p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sv-S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Lac</a:t>
            </a:r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5</a:t>
            </a:r>
          </a:p>
          <a:p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Bic	12</a:t>
            </a:r>
          </a:p>
          <a:p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sv-S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Alb</a:t>
            </a:r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37</a:t>
            </a:r>
          </a:p>
        </p:txBody>
      </p:sp>
      <p:cxnSp>
        <p:nvCxnSpPr>
          <p:cNvPr id="6" name="Rak 5"/>
          <p:cNvCxnSpPr/>
          <p:nvPr/>
        </p:nvCxnSpPr>
        <p:spPr>
          <a:xfrm>
            <a:off x="5205743" y="5207087"/>
            <a:ext cx="20913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57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>
                <a:solidFill>
                  <a:schemeClr val="bg1"/>
                </a:solidFill>
                <a:latin typeface="+mn-lt"/>
              </a:rPr>
              <a:t>Exempel 2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347827" y="1940162"/>
            <a:ext cx="29604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	pH	7,4</a:t>
            </a:r>
          </a:p>
          <a:p>
            <a:r>
              <a:rPr lang="sv-SE" sz="2000" dirty="0">
                <a:solidFill>
                  <a:schemeClr val="bg1"/>
                </a:solidFill>
              </a:rPr>
              <a:t>	BE	-1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Na	141</a:t>
            </a:r>
          </a:p>
          <a:p>
            <a:r>
              <a:rPr lang="sv-S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K	4,3</a:t>
            </a:r>
          </a:p>
          <a:p>
            <a:r>
              <a:rPr lang="sv-S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Ca	1,2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sv-S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Cl</a:t>
            </a:r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100</a:t>
            </a:r>
          </a:p>
          <a:p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sv-S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Lac</a:t>
            </a:r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1</a:t>
            </a:r>
          </a:p>
          <a:p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Bic	22</a:t>
            </a:r>
          </a:p>
          <a:p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sv-S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Alb</a:t>
            </a:r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tshållare för innehåll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48475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sv-SE" dirty="0">
                    <a:solidFill>
                      <a:schemeClr val="bg1"/>
                    </a:solidFill>
                  </a:rPr>
                  <a:t>BE </a:t>
                </a:r>
                <a:r>
                  <a:rPr lang="sv-SE" dirty="0">
                    <a:solidFill>
                      <a:srgbClr val="FF0000"/>
                    </a:solidFill>
                  </a:rPr>
                  <a:t>-1</a:t>
                </a:r>
              </a:p>
              <a:p>
                <a:pPr marL="0" indent="0">
                  <a:buNone/>
                </a:pPr>
                <a:endParaRPr lang="sv-SE" sz="20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STEG 1:</a:t>
                </a:r>
                <a:r>
                  <a:rPr lang="sv-SE" sz="2000" dirty="0">
                    <a:solidFill>
                      <a:schemeClr val="bg1"/>
                    </a:solidFill>
                  </a:rPr>
                  <a:t> SID= (141+4) – (100)= 45		∆ SID= 45-42= </a:t>
                </a:r>
                <a:r>
                  <a:rPr lang="sv-SE" sz="2000" dirty="0">
                    <a:solidFill>
                      <a:srgbClr val="FF0000"/>
                    </a:solidFill>
                  </a:rPr>
                  <a:t>+3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STEG 2:</a:t>
                </a:r>
                <a:r>
                  <a:rPr lang="sv-SE" sz="2000" dirty="0">
                    <a:solidFill>
                      <a:schemeClr val="bg1"/>
                    </a:solidFill>
                  </a:rPr>
                  <a:t> 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Lac</a:t>
                </a:r>
                <a:r>
                  <a:rPr lang="sv-SE" sz="2000" dirty="0">
                    <a:solidFill>
                      <a:schemeClr val="bg1"/>
                    </a:solidFill>
                  </a:rPr>
                  <a:t>= 1				∆ 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Lac</a:t>
                </a:r>
                <a:r>
                  <a:rPr lang="sv-SE" sz="2000" dirty="0">
                    <a:solidFill>
                      <a:schemeClr val="bg1"/>
                    </a:solidFill>
                  </a:rPr>
                  <a:t>= 1-1= </a:t>
                </a:r>
                <a:r>
                  <a:rPr lang="sv-SE" sz="2000" dirty="0">
                    <a:solidFill>
                      <a:srgbClr val="FF0000"/>
                    </a:solidFill>
                  </a:rPr>
                  <a:t>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STEG 3:</a:t>
                </a:r>
                <a:r>
                  <a:rPr lang="sv-SE" sz="2000" dirty="0">
                    <a:solidFill>
                      <a:schemeClr val="bg1"/>
                    </a:solidFill>
                  </a:rPr>
                  <a:t> 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Alb</a:t>
                </a:r>
                <a:r>
                  <a:rPr lang="sv-SE" sz="2000" dirty="0">
                    <a:solidFill>
                      <a:schemeClr val="bg1"/>
                    </a:solidFill>
                  </a:rPr>
                  <a:t> (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mEq</a:t>
                </a:r>
                <a:r>
                  <a:rPr lang="sv-SE" sz="2000" dirty="0">
                    <a:solidFill>
                      <a:schemeClr val="bg1"/>
                    </a:solidFill>
                  </a:rPr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sv-SE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sv-SE" sz="2000" dirty="0">
                    <a:solidFill>
                      <a:schemeClr val="accent2"/>
                    </a:solidFill>
                  </a:rPr>
                  <a:t> </a:t>
                </a:r>
                <a:r>
                  <a:rPr lang="sv-SE" sz="2000" dirty="0">
                    <a:solidFill>
                      <a:schemeClr val="bg1"/>
                    </a:solidFill>
                  </a:rPr>
                  <a:t>= 4,25 ≈ 4		∆ 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Alb</a:t>
                </a:r>
                <a:r>
                  <a:rPr lang="sv-SE" sz="2000" dirty="0">
                    <a:solidFill>
                      <a:schemeClr val="bg1"/>
                    </a:solidFill>
                  </a:rPr>
                  <a:t>= 10-4= </a:t>
                </a:r>
                <a:r>
                  <a:rPr lang="sv-SE" sz="2000" dirty="0">
                    <a:solidFill>
                      <a:srgbClr val="FF0000"/>
                    </a:solidFill>
                  </a:rPr>
                  <a:t>+6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STEG 4:</a:t>
                </a:r>
                <a:r>
                  <a:rPr lang="sv-SE" sz="2000" dirty="0">
                    <a:solidFill>
                      <a:schemeClr val="bg1"/>
                    </a:solidFill>
                  </a:rPr>
                  <a:t> SIG= 45 – (1 + 4 + 22)= 18		∆ SIG= 7-18= </a:t>
                </a:r>
                <a:r>
                  <a:rPr lang="sv-SE" sz="2000" dirty="0">
                    <a:solidFill>
                      <a:srgbClr val="FF0000"/>
                    </a:solidFill>
                  </a:rPr>
                  <a:t>-11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2"/>
                    </a:solidFill>
                  </a:rPr>
                  <a:t>						</a:t>
                </a:r>
                <a:r>
                  <a:rPr lang="sv-SE" sz="2400" dirty="0">
                    <a:solidFill>
                      <a:srgbClr val="FF0000"/>
                    </a:solidFill>
                  </a:rPr>
                  <a:t>-2</a:t>
                </a:r>
              </a:p>
            </p:txBody>
          </p:sp>
        </mc:Choice>
        <mc:Fallback xmlns="">
          <p:sp>
            <p:nvSpPr>
              <p:cNvPr id="5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48475" cy="4351338"/>
              </a:xfrm>
              <a:blipFill>
                <a:blip r:embed="rId3"/>
                <a:stretch>
                  <a:fillRect l="-980" t="-224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Rak 5"/>
          <p:cNvCxnSpPr/>
          <p:nvPr/>
        </p:nvCxnSpPr>
        <p:spPr>
          <a:xfrm>
            <a:off x="5205743" y="5207087"/>
            <a:ext cx="20913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2370991"/>
            <a:ext cx="9144000" cy="3749357"/>
          </a:xfrm>
        </p:spPr>
        <p:txBody>
          <a:bodyPr>
            <a:noAutofit/>
          </a:bodyPr>
          <a:lstStyle/>
          <a:p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What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 is the </a:t>
            </a:r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role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bicarbonate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 in </a:t>
            </a:r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acid-base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balance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? </a:t>
            </a:r>
            <a:br>
              <a:rPr lang="sv-SE" sz="4000" b="1" i="1" dirty="0">
                <a:solidFill>
                  <a:schemeClr val="bg1"/>
                </a:solidFill>
                <a:latin typeface="+mn-lt"/>
              </a:rPr>
            </a:br>
            <a:br>
              <a:rPr lang="sv-SE" sz="4000" b="1" i="1" dirty="0">
                <a:solidFill>
                  <a:schemeClr val="bg1"/>
                </a:solidFill>
                <a:latin typeface="+mn-lt"/>
              </a:rPr>
            </a:br>
            <a:r>
              <a:rPr lang="sv-SE" sz="4000" b="1" i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answer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 is </a:t>
            </a:r>
            <a:r>
              <a:rPr lang="sv-SE" sz="4000" b="1" i="1" dirty="0" err="1">
                <a:solidFill>
                  <a:schemeClr val="bg1"/>
                </a:solidFill>
                <a:latin typeface="+mn-lt"/>
              </a:rPr>
              <a:t>easy</a:t>
            </a:r>
            <a:r>
              <a:rPr lang="sv-SE" sz="4000" b="1" i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sv-SE" sz="4000" b="1" i="1" dirty="0" err="1">
                <a:solidFill>
                  <a:srgbClr val="FF0000"/>
                </a:solidFill>
                <a:latin typeface="+mn-lt"/>
              </a:rPr>
              <a:t>none</a:t>
            </a:r>
            <a:r>
              <a:rPr lang="sv-SE" sz="4000" b="1" i="1" dirty="0">
                <a:solidFill>
                  <a:srgbClr val="FF0000"/>
                </a:solidFill>
                <a:latin typeface="+mn-lt"/>
              </a:rPr>
              <a:t>!</a:t>
            </a:r>
            <a:br>
              <a:rPr lang="sv-SE" sz="4000" b="1" i="1" dirty="0">
                <a:solidFill>
                  <a:schemeClr val="bg1"/>
                </a:solidFill>
                <a:latin typeface="+mn-lt"/>
              </a:rPr>
            </a:br>
            <a:endParaRPr lang="sv-SE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796301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sv-SE" sz="4400" dirty="0">
              <a:solidFill>
                <a:schemeClr val="bg1"/>
              </a:solidFill>
            </a:endParaRPr>
          </a:p>
          <a:p>
            <a:r>
              <a:rPr lang="sv-SE" sz="5400" dirty="0">
                <a:solidFill>
                  <a:schemeClr val="bg1"/>
                </a:solidFill>
              </a:rPr>
              <a:t>Peter A Stewart</a:t>
            </a:r>
          </a:p>
        </p:txBody>
      </p:sp>
    </p:spTree>
    <p:extLst>
      <p:ext uri="{BB962C8B-B14F-4D97-AF65-F5344CB8AC3E}">
        <p14:creationId xmlns:p14="http://schemas.microsoft.com/office/powerpoint/2010/main" val="44436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>
                <a:solidFill>
                  <a:schemeClr val="bg1"/>
                </a:solidFill>
                <a:latin typeface="+mn-lt"/>
              </a:rPr>
              <a:t>Exempel 3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347827" y="1940162"/>
            <a:ext cx="29604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	pH	7,0</a:t>
            </a:r>
          </a:p>
          <a:p>
            <a:r>
              <a:rPr lang="sv-SE" sz="2000" dirty="0">
                <a:solidFill>
                  <a:schemeClr val="bg1"/>
                </a:solidFill>
              </a:rPr>
              <a:t>	BE	-18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Na	143</a:t>
            </a:r>
          </a:p>
          <a:p>
            <a:r>
              <a:rPr lang="sv-S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K	4,3</a:t>
            </a:r>
          </a:p>
          <a:p>
            <a:r>
              <a:rPr lang="sv-S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Ca	1,2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sv-S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Cl</a:t>
            </a:r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105</a:t>
            </a:r>
          </a:p>
          <a:p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sv-S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Lac</a:t>
            </a:r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7</a:t>
            </a:r>
          </a:p>
          <a:p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Bic	4</a:t>
            </a:r>
          </a:p>
          <a:p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sv-S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Alb</a:t>
            </a:r>
            <a:r>
              <a:rPr lang="sv-S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41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latshållare för innehåll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48475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sv-SE" dirty="0">
                    <a:solidFill>
                      <a:schemeClr val="bg1"/>
                    </a:solidFill>
                  </a:rPr>
                  <a:t>BE </a:t>
                </a:r>
                <a:r>
                  <a:rPr lang="sv-SE" dirty="0">
                    <a:solidFill>
                      <a:srgbClr val="FF0000"/>
                    </a:solidFill>
                  </a:rPr>
                  <a:t>-18</a:t>
                </a:r>
              </a:p>
              <a:p>
                <a:pPr marL="0" indent="0">
                  <a:buNone/>
                </a:pPr>
                <a:endParaRPr lang="sv-SE" sz="20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STEG 1:</a:t>
                </a:r>
                <a:r>
                  <a:rPr lang="sv-SE" sz="2000" dirty="0">
                    <a:solidFill>
                      <a:schemeClr val="bg1"/>
                    </a:solidFill>
                  </a:rPr>
                  <a:t> SID= (143+4) – (105)= 42		∆ SID= 42-42= </a:t>
                </a:r>
                <a:r>
                  <a:rPr lang="sv-SE" sz="2000" dirty="0">
                    <a:solidFill>
                      <a:srgbClr val="FF0000"/>
                    </a:solidFill>
                  </a:rPr>
                  <a:t>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STEG 2:</a:t>
                </a:r>
                <a:r>
                  <a:rPr lang="sv-SE" sz="2000" dirty="0">
                    <a:solidFill>
                      <a:schemeClr val="bg1"/>
                    </a:solidFill>
                  </a:rPr>
                  <a:t> 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Lac</a:t>
                </a:r>
                <a:r>
                  <a:rPr lang="sv-SE" sz="2000" dirty="0">
                    <a:solidFill>
                      <a:schemeClr val="bg1"/>
                    </a:solidFill>
                  </a:rPr>
                  <a:t>= 7				∆ 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Lac</a:t>
                </a:r>
                <a:r>
                  <a:rPr lang="sv-SE" sz="2000" dirty="0">
                    <a:solidFill>
                      <a:schemeClr val="bg1"/>
                    </a:solidFill>
                  </a:rPr>
                  <a:t>= 1-7= </a:t>
                </a:r>
                <a:r>
                  <a:rPr lang="sv-SE" sz="2000" dirty="0">
                    <a:solidFill>
                      <a:srgbClr val="FF0000"/>
                    </a:solidFill>
                  </a:rPr>
                  <a:t>-6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STEG 3:</a:t>
                </a:r>
                <a:r>
                  <a:rPr lang="sv-SE" sz="2000" dirty="0">
                    <a:solidFill>
                      <a:schemeClr val="bg1"/>
                    </a:solidFill>
                  </a:rPr>
                  <a:t> 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Alb</a:t>
                </a:r>
                <a:r>
                  <a:rPr lang="sv-SE" sz="2000" dirty="0">
                    <a:solidFill>
                      <a:schemeClr val="bg1"/>
                    </a:solidFill>
                  </a:rPr>
                  <a:t> (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mEq</a:t>
                </a:r>
                <a:r>
                  <a:rPr lang="sv-SE" sz="2000" dirty="0">
                    <a:solidFill>
                      <a:schemeClr val="bg1"/>
                    </a:solidFill>
                  </a:rPr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sv-SE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sv-SE" sz="2000" dirty="0">
                    <a:solidFill>
                      <a:schemeClr val="accent2"/>
                    </a:solidFill>
                  </a:rPr>
                  <a:t> </a:t>
                </a:r>
                <a:r>
                  <a:rPr lang="sv-SE" sz="2000" dirty="0">
                    <a:solidFill>
                      <a:schemeClr val="bg1"/>
                    </a:solidFill>
                  </a:rPr>
                  <a:t>= 10,25 ≈ 10		∆ 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Alb</a:t>
                </a:r>
                <a:r>
                  <a:rPr lang="sv-SE" sz="2000" dirty="0">
                    <a:solidFill>
                      <a:schemeClr val="bg1"/>
                    </a:solidFill>
                  </a:rPr>
                  <a:t>= 10-10= </a:t>
                </a:r>
                <a:r>
                  <a:rPr lang="sv-SE" sz="2000" dirty="0">
                    <a:solidFill>
                      <a:srgbClr val="FF0000"/>
                    </a:solidFill>
                  </a:rPr>
                  <a:t>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STEG 4:</a:t>
                </a:r>
                <a:r>
                  <a:rPr lang="sv-SE" sz="2000" dirty="0">
                    <a:solidFill>
                      <a:schemeClr val="bg1"/>
                    </a:solidFill>
                  </a:rPr>
                  <a:t> SIG= 42 – (7+ 10 + 4)= 21		∆ SIG= 7-21= </a:t>
                </a:r>
                <a:r>
                  <a:rPr lang="sv-SE" sz="2000" dirty="0">
                    <a:solidFill>
                      <a:srgbClr val="FF0000"/>
                    </a:solidFill>
                  </a:rPr>
                  <a:t>-14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v-SE" sz="2000" dirty="0">
                    <a:solidFill>
                      <a:schemeClr val="accent2"/>
                    </a:solidFill>
                  </a:rPr>
                  <a:t>						</a:t>
                </a:r>
                <a:r>
                  <a:rPr lang="sv-SE" sz="2400" dirty="0">
                    <a:solidFill>
                      <a:srgbClr val="FF0000"/>
                    </a:solidFill>
                  </a:rPr>
                  <a:t>-20</a:t>
                </a:r>
              </a:p>
            </p:txBody>
          </p:sp>
        </mc:Choice>
        <mc:Fallback>
          <p:sp>
            <p:nvSpPr>
              <p:cNvPr id="5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48475" cy="4351338"/>
              </a:xfrm>
              <a:blipFill>
                <a:blip r:embed="rId3"/>
                <a:stretch>
                  <a:fillRect l="-1111" t="-2326"/>
                </a:stretch>
              </a:blipFill>
            </p:spPr>
            <p:txBody>
              <a:bodyPr/>
              <a:lstStyle/>
              <a:p>
                <a:r>
                  <a:rPr lang="de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Rak 5"/>
          <p:cNvCxnSpPr/>
          <p:nvPr/>
        </p:nvCxnSpPr>
        <p:spPr>
          <a:xfrm>
            <a:off x="5205743" y="5207087"/>
            <a:ext cx="20913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36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EE0E92A-22E7-A8DB-D1B5-52428A187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0168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33D192EE-0F16-28AD-845D-7DA27061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SE"/>
          </a:p>
        </p:txBody>
      </p:sp>
    </p:spTree>
    <p:extLst>
      <p:ext uri="{BB962C8B-B14F-4D97-AF65-F5344CB8AC3E}">
        <p14:creationId xmlns:p14="http://schemas.microsoft.com/office/powerpoint/2010/main" val="4024749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>
                <a:solidFill>
                  <a:schemeClr val="bg1"/>
                </a:solidFill>
                <a:latin typeface="+mn-lt"/>
              </a:rPr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Kärnkompetens för akutläkare/narkosläkare/internmedicinare </a:t>
            </a:r>
            <a:r>
              <a:rPr lang="sv-SE">
                <a:solidFill>
                  <a:schemeClr val="bg1"/>
                </a:solidFill>
              </a:rPr>
              <a:t>mfl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Kvantitativ tolkning ser jobbig ut, men går fort efter lite övning</a:t>
            </a:r>
          </a:p>
          <a:p>
            <a:r>
              <a:rPr lang="sv-SE" dirty="0">
                <a:solidFill>
                  <a:schemeClr val="bg1"/>
                </a:solidFill>
              </a:rPr>
              <a:t>Metabola rubbningar kan döljer varandra</a:t>
            </a:r>
          </a:p>
          <a:p>
            <a:r>
              <a:rPr lang="sv-SE" dirty="0">
                <a:solidFill>
                  <a:schemeClr val="bg1"/>
                </a:solidFill>
              </a:rPr>
              <a:t>Korrekt syra-bas-analys ger vägledning till rätt diagnos och behandling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9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800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sv-SE" sz="36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sv-SE" sz="3600" dirty="0">
                <a:solidFill>
                  <a:schemeClr val="bg1"/>
                </a:solidFill>
              </a:rPr>
              <a:t>Kvantitativ tolkning av syra-bas-system</a:t>
            </a:r>
          </a:p>
          <a:p>
            <a:pPr marL="742950" indent="-742950">
              <a:buFont typeface="+mj-lt"/>
              <a:buAutoNum type="arabicPeriod"/>
            </a:pPr>
            <a:endParaRPr lang="sv-SE" sz="36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sv-SE" sz="3600" dirty="0">
                <a:solidFill>
                  <a:schemeClr val="bg1"/>
                </a:solidFill>
              </a:rPr>
              <a:t>Genomgång av tolkningsalgoritm</a:t>
            </a:r>
          </a:p>
          <a:p>
            <a:pPr marL="742950" indent="-742950">
              <a:buFont typeface="+mj-lt"/>
              <a:buAutoNum type="arabicPeriod"/>
            </a:pPr>
            <a:endParaRPr lang="sv-SE" sz="36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sv-SE" sz="3600" dirty="0">
                <a:solidFill>
                  <a:schemeClr val="bg1"/>
                </a:solidFill>
              </a:rPr>
              <a:t>3 exempel</a:t>
            </a:r>
          </a:p>
        </p:txBody>
      </p:sp>
    </p:spTree>
    <p:extLst>
      <p:ext uri="{BB962C8B-B14F-4D97-AF65-F5344CB8AC3E}">
        <p14:creationId xmlns:p14="http://schemas.microsoft.com/office/powerpoint/2010/main" val="35342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147620F-0438-4CCB-818E-6C4C1371AB07}"/>
              </a:ext>
            </a:extLst>
          </p:cNvPr>
          <p:cNvSpPr txBox="1"/>
          <p:nvPr/>
        </p:nvSpPr>
        <p:spPr>
          <a:xfrm>
            <a:off x="1248630" y="1668077"/>
            <a:ext cx="9816540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4000" dirty="0">
                <a:solidFill>
                  <a:schemeClr val="bg1"/>
                </a:solidFill>
              </a:rPr>
              <a:t>pH	7,1</a:t>
            </a:r>
          </a:p>
          <a:p>
            <a:pPr algn="ctr"/>
            <a:r>
              <a:rPr lang="sv-SE" sz="3200" dirty="0">
                <a:solidFill>
                  <a:schemeClr val="bg1"/>
                </a:solidFill>
              </a:rPr>
              <a:t>pCO</a:t>
            </a:r>
            <a:r>
              <a:rPr lang="sv-SE" sz="2400" dirty="0">
                <a:solidFill>
                  <a:schemeClr val="bg1"/>
                </a:solidFill>
              </a:rPr>
              <a:t>2</a:t>
            </a:r>
            <a:r>
              <a:rPr lang="sv-SE" sz="3200" dirty="0">
                <a:solidFill>
                  <a:schemeClr val="bg1"/>
                </a:solidFill>
              </a:rPr>
              <a:t> 5,4	BE -13</a:t>
            </a:r>
          </a:p>
          <a:p>
            <a:pPr algn="ctr"/>
            <a:endParaRPr lang="sv-SE" sz="2000" dirty="0">
              <a:solidFill>
                <a:schemeClr val="bg1"/>
              </a:solidFill>
            </a:endParaRPr>
          </a:p>
          <a:p>
            <a:pPr algn="ctr"/>
            <a:endParaRPr lang="sv-SE" sz="28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sv-SE" sz="2800">
                <a:solidFill>
                  <a:schemeClr val="accent1">
                    <a:lumMod val="60000"/>
                    <a:lumOff val="40000"/>
                  </a:schemeClr>
                </a:solidFill>
              </a:rPr>
              <a:t>Na</a:t>
            </a:r>
            <a:r>
              <a:rPr lang="sv-SE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139		</a:t>
            </a:r>
            <a:r>
              <a:rPr lang="sv-SE" sz="2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Cl</a:t>
            </a:r>
            <a:r>
              <a:rPr lang="sv-SE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110</a:t>
            </a:r>
          </a:p>
          <a:p>
            <a:pPr algn="ctr"/>
            <a:r>
              <a:rPr lang="sv-SE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	4		</a:t>
            </a:r>
            <a:r>
              <a:rPr lang="sv-SE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Bic 12</a:t>
            </a:r>
          </a:p>
          <a:p>
            <a:pPr algn="ctr"/>
            <a:r>
              <a:rPr lang="sv-SE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	1,3		</a:t>
            </a:r>
            <a:r>
              <a:rPr lang="sv-SE" sz="2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Lac</a:t>
            </a:r>
            <a:r>
              <a:rPr lang="sv-SE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5550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8B00B-4372-4120-B21B-DEA460F5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E636F3-62F5-42BE-8F71-94EC07F70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v-SE" sz="3600" dirty="0">
                <a:solidFill>
                  <a:schemeClr val="bg1"/>
                </a:solidFill>
              </a:rPr>
              <a:t>Vad är den bakomliggande orsaken till den aktuella syra-bas-rubbningen?</a:t>
            </a:r>
          </a:p>
        </p:txBody>
      </p:sp>
    </p:spTree>
    <p:extLst>
      <p:ext uri="{BB962C8B-B14F-4D97-AF65-F5344CB8AC3E}">
        <p14:creationId xmlns:p14="http://schemas.microsoft.com/office/powerpoint/2010/main" val="225776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>
                <a:solidFill>
                  <a:schemeClr val="bg1"/>
                </a:solidFill>
                <a:latin typeface="+mn-lt"/>
              </a:rPr>
              <a:t>Vilka variabler avgör pH-värdet?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v-SE" sz="4000" dirty="0">
                <a:solidFill>
                  <a:schemeClr val="bg1"/>
                </a:solidFill>
              </a:rPr>
              <a:t>pCO</a:t>
            </a:r>
            <a:r>
              <a:rPr lang="sv-SE" sz="1600" dirty="0">
                <a:solidFill>
                  <a:schemeClr val="bg1"/>
                </a:solidFill>
              </a:rPr>
              <a:t>2</a:t>
            </a:r>
            <a:endParaRPr lang="sv-SE" sz="40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v-SE" sz="4000" dirty="0" err="1">
                <a:solidFill>
                  <a:schemeClr val="bg1"/>
                </a:solidFill>
              </a:rPr>
              <a:t>Konc</a:t>
            </a:r>
            <a:r>
              <a:rPr lang="sv-SE" sz="4000" dirty="0">
                <a:solidFill>
                  <a:schemeClr val="bg1"/>
                </a:solidFill>
              </a:rPr>
              <a:t>-skillnad mellan starka joner (SID)</a:t>
            </a:r>
          </a:p>
          <a:p>
            <a:pPr algn="ctr">
              <a:lnSpc>
                <a:spcPct val="150000"/>
              </a:lnSpc>
            </a:pPr>
            <a:r>
              <a:rPr lang="sv-SE" sz="4000" dirty="0">
                <a:solidFill>
                  <a:schemeClr val="bg1"/>
                </a:solidFill>
              </a:rPr>
              <a:t>Summan av svaga syror</a:t>
            </a:r>
            <a:endParaRPr lang="sv-SE" sz="4400" dirty="0">
              <a:solidFill>
                <a:schemeClr val="bg1"/>
              </a:solidFill>
            </a:endParaRPr>
          </a:p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Starka (oberoende) joner</a:t>
            </a:r>
          </a:p>
          <a:p>
            <a:r>
              <a:rPr lang="sv-SE" dirty="0">
                <a:solidFill>
                  <a:schemeClr val="bg1"/>
                </a:solidFill>
              </a:rPr>
              <a:t>Svaga (beroende) joner</a:t>
            </a:r>
          </a:p>
          <a:p>
            <a:r>
              <a:rPr lang="sv-SE" dirty="0">
                <a:solidFill>
                  <a:schemeClr val="bg1"/>
                </a:solidFill>
              </a:rPr>
              <a:t>Laddningsekvivalenter (</a:t>
            </a:r>
            <a:r>
              <a:rPr lang="sv-SE" dirty="0" err="1">
                <a:solidFill>
                  <a:schemeClr val="bg1"/>
                </a:solidFill>
              </a:rPr>
              <a:t>mEq</a:t>
            </a:r>
            <a:r>
              <a:rPr lang="sv-SE" dirty="0">
                <a:solidFill>
                  <a:schemeClr val="bg1"/>
                </a:solidFill>
              </a:rPr>
              <a:t>)</a:t>
            </a:r>
          </a:p>
          <a:p>
            <a:r>
              <a:rPr lang="sv-SE" dirty="0">
                <a:solidFill>
                  <a:schemeClr val="bg1"/>
                </a:solidFill>
              </a:rPr>
              <a:t>Elektroneutralitet</a:t>
            </a:r>
          </a:p>
          <a:p>
            <a:r>
              <a:rPr lang="sv-SE" dirty="0" err="1">
                <a:solidFill>
                  <a:schemeClr val="bg1"/>
                </a:solidFill>
              </a:rPr>
              <a:t>Base</a:t>
            </a:r>
            <a:r>
              <a:rPr lang="sv-SE" dirty="0">
                <a:solidFill>
                  <a:schemeClr val="bg1"/>
                </a:solidFill>
              </a:rPr>
              <a:t> Excess (BE)</a:t>
            </a:r>
          </a:p>
          <a:p>
            <a:r>
              <a:rPr lang="sv-SE" dirty="0">
                <a:solidFill>
                  <a:schemeClr val="bg1"/>
                </a:solidFill>
              </a:rPr>
              <a:t>Strong Ion </a:t>
            </a:r>
            <a:r>
              <a:rPr lang="sv-SE" dirty="0" err="1">
                <a:solidFill>
                  <a:schemeClr val="bg1"/>
                </a:solidFill>
              </a:rPr>
              <a:t>Difference</a:t>
            </a:r>
            <a:r>
              <a:rPr lang="sv-SE" dirty="0">
                <a:solidFill>
                  <a:schemeClr val="bg1"/>
                </a:solidFill>
              </a:rPr>
              <a:t> (SID)</a:t>
            </a:r>
          </a:p>
          <a:p>
            <a:r>
              <a:rPr lang="sv-SE" dirty="0">
                <a:solidFill>
                  <a:schemeClr val="bg1"/>
                </a:solidFill>
              </a:rPr>
              <a:t>Albumin</a:t>
            </a:r>
          </a:p>
          <a:p>
            <a:r>
              <a:rPr lang="sv-SE" dirty="0">
                <a:solidFill>
                  <a:schemeClr val="bg1"/>
                </a:solidFill>
              </a:rPr>
              <a:t>Strong Ion Gap (SIG)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365" y="168722"/>
            <a:ext cx="4888195" cy="63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err="1">
                <a:solidFill>
                  <a:schemeClr val="bg1"/>
                </a:solidFill>
              </a:rPr>
              <a:t>Base</a:t>
            </a:r>
            <a:r>
              <a:rPr lang="sv-SE" sz="4000" dirty="0">
                <a:solidFill>
                  <a:schemeClr val="bg1"/>
                </a:solidFill>
              </a:rPr>
              <a:t>-Excess (BE)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 indent="0">
              <a:buNone/>
            </a:pPr>
            <a:r>
              <a:rPr lang="sv-SE" dirty="0">
                <a:solidFill>
                  <a:schemeClr val="bg1"/>
                </a:solidFill>
              </a:rPr>
              <a:t>Exempel: </a:t>
            </a:r>
          </a:p>
          <a:p>
            <a:pPr marL="228600" lvl="1" indent="0">
              <a:buNone/>
            </a:pPr>
            <a:r>
              <a:rPr lang="sv-SE" dirty="0">
                <a:solidFill>
                  <a:schemeClr val="bg1"/>
                </a:solidFill>
              </a:rPr>
              <a:t>	pH 	7,05</a:t>
            </a:r>
          </a:p>
          <a:p>
            <a:pPr marL="228600" lvl="1" indent="0">
              <a:buNone/>
            </a:pPr>
            <a:r>
              <a:rPr lang="sv-SE" dirty="0">
                <a:solidFill>
                  <a:schemeClr val="bg1"/>
                </a:solidFill>
              </a:rPr>
              <a:t>	pCO</a:t>
            </a:r>
            <a:r>
              <a:rPr lang="sv-SE" sz="1600" dirty="0">
                <a:solidFill>
                  <a:schemeClr val="bg1"/>
                </a:solidFill>
              </a:rPr>
              <a:t>2</a:t>
            </a:r>
            <a:r>
              <a:rPr lang="sv-SE" dirty="0">
                <a:solidFill>
                  <a:schemeClr val="bg1"/>
                </a:solidFill>
              </a:rPr>
              <a:t>	6,5</a:t>
            </a:r>
          </a:p>
          <a:p>
            <a:pPr marL="228600" lvl="1" indent="0">
              <a:buNone/>
            </a:pPr>
            <a:r>
              <a:rPr lang="sv-SE" dirty="0">
                <a:solidFill>
                  <a:schemeClr val="bg1"/>
                </a:solidFill>
              </a:rPr>
              <a:t>	 → korrigerad till pCO</a:t>
            </a:r>
            <a:r>
              <a:rPr lang="sv-SE" sz="1600" dirty="0">
                <a:solidFill>
                  <a:schemeClr val="bg1"/>
                </a:solidFill>
              </a:rPr>
              <a:t>2</a:t>
            </a:r>
            <a:r>
              <a:rPr lang="sv-SE" dirty="0">
                <a:solidFill>
                  <a:schemeClr val="bg1"/>
                </a:solidFill>
              </a:rPr>
              <a:t> 5,3 blir pH-värdet 7,25		</a:t>
            </a:r>
          </a:p>
          <a:p>
            <a:pPr marL="228600" lvl="1" indent="0">
              <a:buNone/>
            </a:pPr>
            <a:r>
              <a:rPr lang="sv-SE" dirty="0">
                <a:solidFill>
                  <a:schemeClr val="bg1"/>
                </a:solidFill>
              </a:rPr>
              <a:t>	 → kvarstående </a:t>
            </a:r>
            <a:r>
              <a:rPr lang="sv-SE" dirty="0" err="1">
                <a:solidFill>
                  <a:schemeClr val="bg1"/>
                </a:solidFill>
              </a:rPr>
              <a:t>acidos</a:t>
            </a:r>
            <a:r>
              <a:rPr lang="sv-SE" dirty="0">
                <a:solidFill>
                  <a:schemeClr val="bg1"/>
                </a:solidFill>
              </a:rPr>
              <a:t> som innebär avsaknad av baser, alltså negativ BE.</a:t>
            </a:r>
          </a:p>
          <a:p>
            <a:pPr marL="228600" lvl="1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228600" lvl="1" indent="0">
              <a:buNone/>
            </a:pPr>
            <a:r>
              <a:rPr lang="sv-SE" dirty="0">
                <a:solidFill>
                  <a:schemeClr val="bg1"/>
                </a:solidFill>
              </a:rPr>
              <a:t>- Mäts i laddningsekvivalenter (</a:t>
            </a:r>
            <a:r>
              <a:rPr lang="sv-SE" dirty="0" err="1">
                <a:solidFill>
                  <a:schemeClr val="bg1"/>
                </a:solidFill>
              </a:rPr>
              <a:t>mEq</a:t>
            </a:r>
            <a:r>
              <a:rPr lang="sv-SE" dirty="0">
                <a:solidFill>
                  <a:schemeClr val="bg1"/>
                </a:solidFill>
              </a:rPr>
              <a:t>)</a:t>
            </a:r>
          </a:p>
          <a:p>
            <a:pPr marL="228600" lvl="1" indent="0">
              <a:buNone/>
            </a:pPr>
            <a:r>
              <a:rPr lang="sv-SE" dirty="0">
                <a:solidFill>
                  <a:schemeClr val="bg1"/>
                </a:solidFill>
              </a:rPr>
              <a:t>- BE på -10 </a:t>
            </a:r>
            <a:r>
              <a:rPr lang="sv-SE" dirty="0" err="1">
                <a:solidFill>
                  <a:schemeClr val="bg1"/>
                </a:solidFill>
              </a:rPr>
              <a:t>mEq</a:t>
            </a:r>
            <a:r>
              <a:rPr lang="sv-SE" dirty="0">
                <a:solidFill>
                  <a:schemeClr val="bg1"/>
                </a:solidFill>
              </a:rPr>
              <a:t> innebär att det finns 10 </a:t>
            </a:r>
            <a:r>
              <a:rPr lang="sv-SE" dirty="0" err="1">
                <a:solidFill>
                  <a:schemeClr val="bg1"/>
                </a:solidFill>
              </a:rPr>
              <a:t>mEq</a:t>
            </a:r>
            <a:r>
              <a:rPr lang="sv-SE" dirty="0">
                <a:solidFill>
                  <a:schemeClr val="bg1"/>
                </a:solidFill>
              </a:rPr>
              <a:t> extra syra i lösningen</a:t>
            </a:r>
          </a:p>
          <a:p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>
                <a:solidFill>
                  <a:srgbClr val="FF0000"/>
                </a:solidFill>
              </a:rPr>
              <a:t>S</a:t>
            </a:r>
            <a:r>
              <a:rPr lang="sv-SE" sz="4000" b="1" dirty="0">
                <a:solidFill>
                  <a:schemeClr val="bg1"/>
                </a:solidFill>
              </a:rPr>
              <a:t>trong </a:t>
            </a:r>
            <a:r>
              <a:rPr lang="sv-SE" sz="4000" b="1" dirty="0">
                <a:solidFill>
                  <a:srgbClr val="FF0000"/>
                </a:solidFill>
              </a:rPr>
              <a:t>I</a:t>
            </a:r>
            <a:r>
              <a:rPr lang="sv-SE" sz="4000" b="1" dirty="0">
                <a:solidFill>
                  <a:schemeClr val="bg1"/>
                </a:solidFill>
              </a:rPr>
              <a:t>on </a:t>
            </a:r>
            <a:r>
              <a:rPr lang="sv-SE" sz="4000" b="1" dirty="0" err="1">
                <a:solidFill>
                  <a:srgbClr val="FF0000"/>
                </a:solidFill>
              </a:rPr>
              <a:t>D</a:t>
            </a:r>
            <a:r>
              <a:rPr lang="sv-SE" sz="4000" b="1" dirty="0" err="1">
                <a:solidFill>
                  <a:schemeClr val="bg1"/>
                </a:solidFill>
              </a:rPr>
              <a:t>ifference</a:t>
            </a:r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000" dirty="0">
                <a:solidFill>
                  <a:schemeClr val="bg1"/>
                </a:solidFill>
              </a:rPr>
              <a:t>SID= (starka katjoner) – (starka anjoner)</a:t>
            </a:r>
          </a:p>
          <a:p>
            <a:pPr marL="0" indent="0" algn="ctr">
              <a:buNone/>
            </a:pPr>
            <a:r>
              <a:rPr lang="sv-SE" sz="4000" dirty="0">
                <a:solidFill>
                  <a:schemeClr val="bg1"/>
                </a:solidFill>
              </a:rPr>
              <a:t>SID= (</a:t>
            </a:r>
            <a:r>
              <a:rPr lang="sv-SE" sz="4000" dirty="0" err="1">
                <a:solidFill>
                  <a:schemeClr val="bg1"/>
                </a:solidFill>
              </a:rPr>
              <a:t>Na+K+Ca+Mg</a:t>
            </a:r>
            <a:r>
              <a:rPr lang="sv-SE" sz="4000" dirty="0">
                <a:solidFill>
                  <a:schemeClr val="bg1"/>
                </a:solidFill>
              </a:rPr>
              <a:t>) – (</a:t>
            </a:r>
            <a:r>
              <a:rPr lang="sv-SE" sz="4000" dirty="0" err="1">
                <a:solidFill>
                  <a:schemeClr val="bg1"/>
                </a:solidFill>
              </a:rPr>
              <a:t>Cl+Lac</a:t>
            </a:r>
            <a:r>
              <a:rPr lang="sv-SE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endParaRPr lang="sv-SE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v-SE" sz="4800" dirty="0">
                <a:solidFill>
                  <a:srgbClr val="FF0000"/>
                </a:solidFill>
              </a:rPr>
              <a:t>SID= (</a:t>
            </a:r>
            <a:r>
              <a:rPr lang="sv-SE" sz="4800" dirty="0" err="1">
                <a:solidFill>
                  <a:srgbClr val="FF0000"/>
                </a:solidFill>
              </a:rPr>
              <a:t>Na+K</a:t>
            </a:r>
            <a:r>
              <a:rPr lang="sv-SE" sz="4800" dirty="0">
                <a:solidFill>
                  <a:srgbClr val="FF0000"/>
                </a:solidFill>
              </a:rPr>
              <a:t>) – </a:t>
            </a:r>
            <a:r>
              <a:rPr lang="sv-SE" sz="4800" dirty="0" err="1">
                <a:solidFill>
                  <a:srgbClr val="FF0000"/>
                </a:solidFill>
              </a:rPr>
              <a:t>Cl</a:t>
            </a:r>
            <a:endParaRPr lang="sv-SE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v-SE" sz="4800" dirty="0">
                <a:solidFill>
                  <a:srgbClr val="FF0000"/>
                </a:solidFill>
              </a:rPr>
              <a:t>Normalvärde ≈ 42 </a:t>
            </a:r>
            <a:r>
              <a:rPr lang="sv-SE" sz="4800" dirty="0" err="1">
                <a:solidFill>
                  <a:srgbClr val="FF0000"/>
                </a:solidFill>
              </a:rPr>
              <a:t>mEq</a:t>
            </a:r>
            <a:endParaRPr lang="sv-SE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2107</Words>
  <Application>Microsoft Macintosh PowerPoint</Application>
  <PresentationFormat>Breitbild</PresentationFormat>
  <Paragraphs>248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Office-tema</vt:lpstr>
      <vt:lpstr>PowerPoint-Präsentation</vt:lpstr>
      <vt:lpstr>What is the role of bicarbonate in acid-base balance?   The answer is easy: none! </vt:lpstr>
      <vt:lpstr>Agenda</vt:lpstr>
      <vt:lpstr>PowerPoint-Präsentation</vt:lpstr>
      <vt:lpstr>PowerPoint-Präsentation</vt:lpstr>
      <vt:lpstr>Vilka variabler avgör pH-värdet?</vt:lpstr>
      <vt:lpstr>PowerPoint-Präsentation</vt:lpstr>
      <vt:lpstr>Base-Excess (BE)</vt:lpstr>
      <vt:lpstr>Strong Ion Difference</vt:lpstr>
      <vt:lpstr>PowerPoint-Präsentation</vt:lpstr>
      <vt:lpstr>Albumin</vt:lpstr>
      <vt:lpstr>Strong Ion Gap</vt:lpstr>
      <vt:lpstr>What is the role of bicarbonate in acid-base balance?   The answer is easy: none!</vt:lpstr>
      <vt:lpstr>Tolkningsalgoritm</vt:lpstr>
      <vt:lpstr>Tolkningsalgoritm</vt:lpstr>
      <vt:lpstr>PowerPoint-Präsentation</vt:lpstr>
      <vt:lpstr>PowerPoint-Präsentation</vt:lpstr>
      <vt:lpstr>Exempel 1</vt:lpstr>
      <vt:lpstr>Exempel 2</vt:lpstr>
      <vt:lpstr>Exempel 3</vt:lpstr>
      <vt:lpstr>PowerPoint-Präsentation</vt:lpstr>
      <vt:lpstr>Sammanfattning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role of bicarbonate in acid-base balance? The answer is easy: none!</dc:title>
  <dc:creator>Michael von Schickfus</dc:creator>
  <cp:lastModifiedBy>Matthias Jörg</cp:lastModifiedBy>
  <cp:revision>57</cp:revision>
  <cp:lastPrinted>2023-11-22T21:39:21Z</cp:lastPrinted>
  <dcterms:created xsi:type="dcterms:W3CDTF">2018-01-18T20:54:08Z</dcterms:created>
  <dcterms:modified xsi:type="dcterms:W3CDTF">2023-11-22T23:02:07Z</dcterms:modified>
</cp:coreProperties>
</file>